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31"/>
  </p:notesMasterIdLst>
  <p:handoutMasterIdLst>
    <p:handoutMasterId r:id="rId32"/>
  </p:handoutMasterIdLst>
  <p:sldIdLst>
    <p:sldId id="903" r:id="rId3"/>
    <p:sldId id="1069" r:id="rId4"/>
    <p:sldId id="1073" r:id="rId5"/>
    <p:sldId id="1072" r:id="rId6"/>
    <p:sldId id="1074" r:id="rId7"/>
    <p:sldId id="1076" r:id="rId8"/>
    <p:sldId id="1075" r:id="rId9"/>
    <p:sldId id="1078" r:id="rId10"/>
    <p:sldId id="1077" r:id="rId11"/>
    <p:sldId id="1081" r:id="rId12"/>
    <p:sldId id="1082" r:id="rId13"/>
    <p:sldId id="1083" r:id="rId14"/>
    <p:sldId id="1084" r:id="rId15"/>
    <p:sldId id="1080" r:id="rId16"/>
    <p:sldId id="1079" r:id="rId17"/>
    <p:sldId id="1085" r:id="rId18"/>
    <p:sldId id="1087" r:id="rId19"/>
    <p:sldId id="1086" r:id="rId20"/>
    <p:sldId id="1071" r:id="rId21"/>
    <p:sldId id="1089" r:id="rId22"/>
    <p:sldId id="1092" r:id="rId23"/>
    <p:sldId id="1093" r:id="rId24"/>
    <p:sldId id="1091" r:id="rId25"/>
    <p:sldId id="1106" r:id="rId26"/>
    <p:sldId id="1088" r:id="rId27"/>
    <p:sldId id="1095" r:id="rId28"/>
    <p:sldId id="1096" r:id="rId29"/>
    <p:sldId id="1094" r:id="rId30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260" autoAdjust="0"/>
  </p:normalViewPr>
  <p:slideViewPr>
    <p:cSldViewPr>
      <p:cViewPr varScale="1">
        <p:scale>
          <a:sx n="109" d="100"/>
          <a:sy n="109" d="100"/>
        </p:scale>
        <p:origin x="165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C027C4ED-725F-4FF8-9CD9-2D6D7C13786D}" type="datetimeFigureOut">
              <a:rPr lang="de-DE"/>
              <a:pPr>
                <a:defRPr/>
              </a:pPr>
              <a:t>05.08.2020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C4C2B71-5939-4CEB-8080-0C9C16B0D26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39142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Arial" panose="020B0604020202020204" pitchFamily="34" charset="0"/>
              </a:defRPr>
            </a:lvl1pPr>
          </a:lstStyle>
          <a:p>
            <a:fld id="{5F43B7F4-7E80-40AC-BFA7-82B2571ADA2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3184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If you stare at the center of the grid, the crazy peripheries begin to fix themselves. It is thought that the brain has a bias towards order and regular patterns and will actually go about "fixing" the problems on the sides.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3B7F4-7E80-40AC-BFA7-82B2571ADA2A}" type="slidenum">
              <a:rPr lang="de-DE" altLang="en-US" smtClean="0"/>
              <a:pPr/>
              <a:t>17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42096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011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01375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9428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801933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571067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62D77-78F7-4CD9-B9E8-8AC25B2D0E5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66930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A880A-36B6-4D6E-A1BD-B8CCDF3E37C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36659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843201-116F-4E8F-814D-325A268A4C31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5597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F1DDD0-441C-490C-BF21-C9DD72FC5CD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16606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461F5-2EEA-4C0C-8804-A85B99C8E42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49069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444471-98CA-45B0-BF5E-A1445F7991F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4238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Wingdings" pitchFamily="2" charset="2"/>
              <a:buChar char="§"/>
              <a:defRPr b="1"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buFont typeface="Wingdings" pitchFamily="2" charset="2"/>
              <a:buChar char="§"/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6006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7114F1-A0CB-4131-9BC0-51F0FE9276F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12012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3BD0BB-E54C-49E0-B1DD-8C8F76C019D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484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886C9A-3726-47D6-A5C5-5A9208551CA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31578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C04C5B-0188-4B35-9801-E1096CA7FB6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6021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F66A22-3FDC-47BA-B1F4-03968A7F3A3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6800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6462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546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10276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24850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4145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27585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2544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This section 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533400" y="12192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907338" y="6248400"/>
            <a:ext cx="6969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de-DE" altLang="en-US" sz="1000" b="0"/>
              <a:t>- </a:t>
            </a:r>
            <a:fld id="{2B74D56E-DC23-42CC-840C-8FEDE5C92694}" type="slidenum">
              <a:rPr lang="de-DE" altLang="en-US" sz="1000" b="0"/>
              <a:pPr eaLnBrk="1" hangingPunct="1"/>
              <a:t>‹#›</a:t>
            </a:fld>
            <a:r>
              <a:rPr lang="de-DE" altLang="en-US" sz="1000" b="0"/>
              <a:t> -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60960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3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 sz="1000" b="0" dirty="0" smtClean="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Tutorial: Introduction to Recommender Systems, ACM SAC 2010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rgbClr val="0033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7EE55EDD-345D-4566-90F4-05F3A90D78B5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yaohang@cs.odu.edu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llusionoftheyear.com/2005/08/healing-grid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ylervigen.com/spurious-correlations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9"/>
          <p:cNvSpPr>
            <a:spLocks noChangeArrowheads="1"/>
          </p:cNvSpPr>
          <p:nvPr/>
        </p:nvSpPr>
        <p:spPr bwMode="auto">
          <a:xfrm>
            <a:off x="695325" y="3962400"/>
            <a:ext cx="77533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23850" indent="-323850" defTabSz="865188"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 defTabSz="865188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 defTabSz="865188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 defTabSz="8651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65188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Tx/>
              <a:buNone/>
            </a:pPr>
            <a:endParaRPr lang="zh-CN" altLang="en-US" sz="2000" dirty="0">
              <a:ea typeface="SimSun" panose="02010600030101010101" pitchFamily="2" charset="-122"/>
            </a:endParaRPr>
          </a:p>
          <a:p>
            <a:pPr algn="ctr" eaLnBrk="1" hangingPunct="1">
              <a:buFontTx/>
              <a:buNone/>
            </a:pPr>
            <a:r>
              <a:rPr lang="en-US" altLang="en-US" sz="2000" b="0" dirty="0"/>
              <a:t>By Yaohang Li, Ph.D.</a:t>
            </a:r>
            <a:br>
              <a:rPr lang="en-US" altLang="en-US" sz="2000" b="0" dirty="0"/>
            </a:br>
            <a:r>
              <a:rPr lang="en-US" altLang="en-US" sz="2000" b="0" dirty="0"/>
              <a:t>Department of Computer Science</a:t>
            </a:r>
            <a:br>
              <a:rPr lang="en-US" altLang="en-US" sz="2000" b="0" dirty="0"/>
            </a:br>
            <a:r>
              <a:rPr lang="en-US" altLang="en-US" sz="2000" b="0" dirty="0"/>
              <a:t>Old Dominion University</a:t>
            </a:r>
            <a:br>
              <a:rPr lang="en-US" altLang="en-US" sz="2000" b="0" dirty="0"/>
            </a:br>
            <a:r>
              <a:rPr lang="en-US" altLang="en-US" sz="2000" b="0" dirty="0">
                <a:hlinkClick r:id="rId2"/>
              </a:rPr>
              <a:t>yaohang@cs.odu.edu</a:t>
            </a:r>
            <a:r>
              <a:rPr lang="en-US" altLang="en-US" sz="2000" b="0" dirty="0"/>
              <a:t> </a:t>
            </a:r>
            <a:endParaRPr lang="en-US" altLang="zh-CN" sz="1800" b="0" u="sng" dirty="0">
              <a:ea typeface="SimSun" panose="02010600030101010101" pitchFamily="2" charset="-122"/>
            </a:endParaRPr>
          </a:p>
        </p:txBody>
      </p:sp>
      <p:sp>
        <p:nvSpPr>
          <p:cNvPr id="4099" name="Rectangle 20"/>
          <p:cNvSpPr>
            <a:spLocks noChangeArrowheads="1"/>
          </p:cNvSpPr>
          <p:nvPr/>
        </p:nvSpPr>
        <p:spPr bwMode="auto">
          <a:xfrm>
            <a:off x="719705" y="1556792"/>
            <a:ext cx="76532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4000" dirty="0">
                <a:solidFill>
                  <a:srgbClr val="003366"/>
                </a:solidFill>
                <a:latin typeface="Calibri" pitchFamily="34" charset="0"/>
                <a:ea typeface="+mj-ea"/>
                <a:cs typeface="+mj-cs"/>
              </a:rPr>
              <a:t>Pitfalls and Risks of AI and Big Data</a:t>
            </a:r>
          </a:p>
        </p:txBody>
      </p:sp>
    </p:spTree>
    <p:extLst>
      <p:ext uri="{BB962C8B-B14F-4D97-AF65-F5344CB8AC3E}">
        <p14:creationId xmlns:p14="http://schemas.microsoft.com/office/powerpoint/2010/main" val="281883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2DB5-B711-4F8F-9618-96463D684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Data has Two Meanings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36B8E-FC17-4C7E-8C85-4229E0EBE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Wilder</a:t>
            </a:r>
          </a:p>
          <a:p>
            <a:pPr lvl="1"/>
            <a:r>
              <a:rPr lang="en-US" dirty="0"/>
              <a:t>More features for each sample</a:t>
            </a:r>
          </a:p>
          <a:p>
            <a:r>
              <a:rPr lang="en-US" dirty="0"/>
              <a:t>Deeper</a:t>
            </a:r>
          </a:p>
          <a:p>
            <a:pPr lvl="1"/>
            <a:r>
              <a:rPr lang="en-US" dirty="0"/>
              <a:t>More data samples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471DF-9FC9-4699-B605-CD950CC5C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988840"/>
            <a:ext cx="4562792" cy="37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22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6D38-2324-4255-B29A-A7D7D7A2F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2268"/>
            <a:ext cx="5481160" cy="846362"/>
          </a:xfrm>
        </p:spPr>
        <p:txBody>
          <a:bodyPr/>
          <a:lstStyle/>
          <a:p>
            <a:r>
              <a:rPr lang="en-US" dirty="0"/>
              <a:t>A Car Dealership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38350-E182-441A-977E-D87BDF1F6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412776"/>
            <a:ext cx="8229600" cy="4525963"/>
          </a:xfrm>
        </p:spPr>
        <p:txBody>
          <a:bodyPr/>
          <a:lstStyle/>
          <a:p>
            <a:r>
              <a:rPr lang="en-US" dirty="0"/>
              <a:t>Predict a customer’s choice</a:t>
            </a: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D4429DA0-A39A-431D-9D6A-61ECE7683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14" y="2060849"/>
            <a:ext cx="4097789" cy="402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for post">
            <a:extLst>
              <a:ext uri="{FF2B5EF4-FFF2-40B4-BE49-F238E27FC236}">
                <a16:creationId xmlns:a16="http://schemas.microsoft.com/office/drawing/2014/main" id="{0450CF95-B6D5-44DB-8DB6-08B0386F6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305" y="2550940"/>
            <a:ext cx="4600133" cy="338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2119DB4-536C-44D4-A81A-7B470B29F510}"/>
              </a:ext>
            </a:extLst>
          </p:cNvPr>
          <p:cNvSpPr txBox="1">
            <a:spLocks/>
          </p:cNvSpPr>
          <p:nvPr/>
        </p:nvSpPr>
        <p:spPr bwMode="auto">
          <a:xfrm>
            <a:off x="4716016" y="2202756"/>
            <a:ext cx="4427984" cy="4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pPr marL="0" indent="0">
              <a:buNone/>
            </a:pPr>
            <a:r>
              <a:rPr lang="en-US" sz="1800" kern="0" dirty="0">
                <a:solidFill>
                  <a:srgbClr val="0070C0"/>
                </a:solidFill>
              </a:rPr>
              <a:t>Add more data (feature) on “fuel efficiency”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E97BD0-4ABD-4F4B-BC0E-107FB1B873A7}"/>
              </a:ext>
            </a:extLst>
          </p:cNvPr>
          <p:cNvSpPr/>
          <p:nvPr/>
        </p:nvSpPr>
        <p:spPr>
          <a:xfrm>
            <a:off x="107504" y="6090681"/>
            <a:ext cx="76833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More Data isn’t Always Better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Despite the intuition most us have that more information can’t hurt, it actually can – Aaron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Lipeles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67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6D38-2324-4255-B29A-A7D7D7A2F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2268"/>
            <a:ext cx="5481160" cy="846362"/>
          </a:xfrm>
        </p:spPr>
        <p:txBody>
          <a:bodyPr/>
          <a:lstStyle/>
          <a:p>
            <a:r>
              <a:rPr lang="en-US" dirty="0"/>
              <a:t>A Car Dealership Example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38350-E182-441A-977E-D87BDF1F6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185" y="1166018"/>
            <a:ext cx="8229600" cy="4525963"/>
          </a:xfrm>
        </p:spPr>
        <p:txBody>
          <a:bodyPr/>
          <a:lstStyle/>
          <a:p>
            <a:r>
              <a:rPr lang="en-US" dirty="0"/>
              <a:t>Predict a customer’s choice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2119DB4-536C-44D4-A81A-7B470B29F510}"/>
              </a:ext>
            </a:extLst>
          </p:cNvPr>
          <p:cNvSpPr txBox="1">
            <a:spLocks/>
          </p:cNvSpPr>
          <p:nvPr/>
        </p:nvSpPr>
        <p:spPr bwMode="auto">
          <a:xfrm>
            <a:off x="4716016" y="1671304"/>
            <a:ext cx="4427984" cy="565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pPr marL="0" indent="0">
              <a:buNone/>
            </a:pPr>
            <a:r>
              <a:rPr lang="en-US" sz="1800" kern="0" dirty="0">
                <a:solidFill>
                  <a:srgbClr val="0070C0"/>
                </a:solidFill>
              </a:rPr>
              <a:t>Add more data (feature) on “# years of college”</a:t>
            </a:r>
          </a:p>
        </p:txBody>
      </p:sp>
      <p:pic>
        <p:nvPicPr>
          <p:cNvPr id="5122" name="Picture 2" descr="Image for post">
            <a:extLst>
              <a:ext uri="{FF2B5EF4-FFF2-40B4-BE49-F238E27FC236}">
                <a16:creationId xmlns:a16="http://schemas.microsoft.com/office/drawing/2014/main" id="{46D85942-744D-41E4-A759-3258F8601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1" y="1671303"/>
            <a:ext cx="4465639" cy="439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for post">
            <a:extLst>
              <a:ext uri="{FF2B5EF4-FFF2-40B4-BE49-F238E27FC236}">
                <a16:creationId xmlns:a16="http://schemas.microsoft.com/office/drawing/2014/main" id="{2E2C79C9-CC86-492F-90A3-935C70613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236" y="2190949"/>
            <a:ext cx="4354403" cy="35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FB1D9A-24B6-49E5-BCBD-4D42C39C8BC8}"/>
              </a:ext>
            </a:extLst>
          </p:cNvPr>
          <p:cNvSpPr/>
          <p:nvPr/>
        </p:nvSpPr>
        <p:spPr>
          <a:xfrm>
            <a:off x="107504" y="6090681"/>
            <a:ext cx="76833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More Data isn’t Always Better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Despite the intuition most us have that more information can’t hurt, it actually can – Aaron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Lipeles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09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01BB-8697-43B1-A841-A917A0F89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Data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7E9EC-45F7-4852-BE1D-4CE2D800B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36" y="1371600"/>
            <a:ext cx="4402832" cy="4649688"/>
          </a:xfrm>
        </p:spPr>
        <p:txBody>
          <a:bodyPr/>
          <a:lstStyle/>
          <a:p>
            <a:r>
              <a:rPr lang="en-US" dirty="0"/>
              <a:t>High Variance Model</a:t>
            </a:r>
          </a:p>
          <a:p>
            <a:pPr lvl="1"/>
            <a:r>
              <a:rPr lang="en-US" dirty="0"/>
              <a:t>Model is sensitive to small fluctuations in the training set (overfitting)</a:t>
            </a:r>
          </a:p>
          <a:p>
            <a:pPr lvl="1"/>
            <a:r>
              <a:rPr lang="en-US" dirty="0"/>
              <a:t>Modeling random noise in the training data, rather than the intended outputs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Adding more data samples will help</a:t>
            </a:r>
          </a:p>
          <a:p>
            <a:r>
              <a:rPr lang="en-US" dirty="0"/>
              <a:t>High Bias Model</a:t>
            </a:r>
          </a:p>
          <a:p>
            <a:pPr lvl="1"/>
            <a:r>
              <a:rPr lang="en-US" dirty="0"/>
              <a:t>Model is too simple (underfitting)</a:t>
            </a:r>
          </a:p>
          <a:p>
            <a:pPr lvl="1"/>
            <a:r>
              <a:rPr lang="en-US" dirty="0"/>
              <a:t>Missing the relevant relations between features and target outputs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Adding more data samples will not help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C02C0-7169-412A-A52F-B45C7659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491131"/>
            <a:ext cx="3892056" cy="387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7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37DDD-AC53-488B-9BEE-2854D754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More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B9CC3-71A9-4F10-B5C8-0E71386F7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More data does not always help</a:t>
            </a:r>
          </a:p>
          <a:p>
            <a:pPr marL="0" indent="0">
              <a:buNone/>
            </a:pPr>
            <a:r>
              <a:rPr lang="en-US" dirty="0"/>
              <a:t>In General</a:t>
            </a:r>
          </a:p>
          <a:p>
            <a:r>
              <a:rPr lang="en-US" dirty="0"/>
              <a:t>More Data -&gt; Stronger Noise</a:t>
            </a:r>
          </a:p>
          <a:p>
            <a:r>
              <a:rPr lang="en-US" dirty="0"/>
              <a:t>More Data -&gt; More Arbitrary Correlations</a:t>
            </a:r>
          </a:p>
          <a:p>
            <a:pPr lvl="1"/>
            <a:r>
              <a:rPr lang="en-US" dirty="0"/>
              <a:t>Spurious correlation can easily outnumber meaningful correlations</a:t>
            </a:r>
          </a:p>
          <a:p>
            <a:r>
              <a:rPr lang="en-US" dirty="0"/>
              <a:t>More Data -&gt; Higher Dimensionality</a:t>
            </a:r>
          </a:p>
          <a:p>
            <a:pPr lvl="1"/>
            <a:r>
              <a:rPr lang="en-US" dirty="0"/>
              <a:t>Harder to converge</a:t>
            </a:r>
          </a:p>
          <a:p>
            <a:r>
              <a:rPr lang="en-US" dirty="0"/>
              <a:t>More Data -&gt; More Local Minima</a:t>
            </a:r>
          </a:p>
          <a:p>
            <a:pPr lvl="1"/>
            <a:r>
              <a:rPr lang="en-US" dirty="0"/>
              <a:t>Easier to get stuck in local minima</a:t>
            </a:r>
          </a:p>
        </p:txBody>
      </p:sp>
    </p:spTree>
    <p:extLst>
      <p:ext uri="{BB962C8B-B14F-4D97-AF65-F5344CB8AC3E}">
        <p14:creationId xmlns:p14="http://schemas.microsoft.com/office/powerpoint/2010/main" val="1268365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F5D8F-E053-4C26-95F9-2DB7546C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Data Instead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8260-E562-4457-9550-884F920B0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Data != More Data</a:t>
            </a:r>
          </a:p>
          <a:p>
            <a:pPr lvl="1"/>
            <a:r>
              <a:rPr lang="en-US" dirty="0"/>
              <a:t>Data Preprocessing</a:t>
            </a:r>
          </a:p>
          <a:p>
            <a:pPr lvl="2"/>
            <a:r>
              <a:rPr lang="en-US" dirty="0"/>
              <a:t>Removing outliers</a:t>
            </a:r>
          </a:p>
          <a:p>
            <a:pPr lvl="2"/>
            <a:r>
              <a:rPr lang="en-US" dirty="0"/>
              <a:t>Denoising</a:t>
            </a:r>
          </a:p>
          <a:p>
            <a:pPr lvl="2"/>
            <a:r>
              <a:rPr lang="en-US" dirty="0"/>
              <a:t>Filling out missing values</a:t>
            </a:r>
          </a:p>
          <a:p>
            <a:pPr lvl="1"/>
            <a:r>
              <a:rPr lang="en-US" dirty="0"/>
              <a:t>Feature Selection</a:t>
            </a:r>
          </a:p>
          <a:p>
            <a:pPr lvl="1"/>
            <a:r>
              <a:rPr lang="en-US" dirty="0"/>
              <a:t>Dimension Reduction</a:t>
            </a:r>
          </a:p>
          <a:p>
            <a:pPr lvl="1"/>
            <a:r>
              <a:rPr lang="en-US" dirty="0"/>
              <a:t>Smart Sampling</a:t>
            </a:r>
          </a:p>
          <a:p>
            <a:pPr lvl="2"/>
            <a:r>
              <a:rPr lang="en-US" dirty="0"/>
              <a:t>Importance Sampling</a:t>
            </a:r>
          </a:p>
          <a:p>
            <a:pPr lvl="2"/>
            <a:r>
              <a:rPr lang="en-US" dirty="0"/>
              <a:t>Stratified Sampling</a:t>
            </a:r>
          </a:p>
          <a:p>
            <a:r>
              <a:rPr lang="en-US" dirty="0"/>
              <a:t>Better Data sometimes means </a:t>
            </a:r>
            <a:r>
              <a:rPr lang="en-US" dirty="0">
                <a:solidFill>
                  <a:srgbClr val="00B0F0"/>
                </a:solidFill>
              </a:rPr>
              <a:t>Less</a:t>
            </a:r>
            <a:r>
              <a:rPr lang="en-US" dirty="0"/>
              <a:t> Data</a:t>
            </a:r>
          </a:p>
          <a:p>
            <a:endParaRPr lang="en-US" dirty="0"/>
          </a:p>
        </p:txBody>
      </p:sp>
      <p:pic>
        <p:nvPicPr>
          <p:cNvPr id="7170" name="Picture 2" descr="Better Data, Better Results: UNICEF Strategies for Success ...">
            <a:extLst>
              <a:ext uri="{FF2B5EF4-FFF2-40B4-BE49-F238E27FC236}">
                <a16:creationId xmlns:a16="http://schemas.microsoft.com/office/drawing/2014/main" id="{E57EDF1D-CCAA-4F5A-B98E-1BDC853D6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988840"/>
            <a:ext cx="351472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954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53C1-F0A3-4FE9-991D-588D9C3C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3: Are AI models Reliable?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C8F3F-5A40-4098-A68C-CF2DC7430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reliable are the AI models?</a:t>
            </a:r>
          </a:p>
          <a:p>
            <a:pPr lvl="1"/>
            <a:r>
              <a:rPr lang="en-US" dirty="0"/>
              <a:t>Do we know when they succeed?</a:t>
            </a:r>
          </a:p>
          <a:p>
            <a:pPr lvl="2"/>
            <a:r>
              <a:rPr lang="en-US" dirty="0"/>
              <a:t> And when will they fail?</a:t>
            </a:r>
          </a:p>
          <a:p>
            <a:pPr lvl="1"/>
            <a:r>
              <a:rPr lang="en-US" dirty="0"/>
              <a:t>Can AI models be fooled?</a:t>
            </a:r>
          </a:p>
          <a:p>
            <a:pPr lvl="1"/>
            <a:r>
              <a:rPr lang="en-US" dirty="0"/>
              <a:t>If an AI model makes an error, can we correct the error?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077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67E70-F642-4BFA-9E26-F60A2121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Illusions: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B9025-751E-482C-A5CA-1CA372AD6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348" y="5661248"/>
            <a:ext cx="6826255" cy="46491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Grid Fixes Itself</a:t>
            </a:r>
          </a:p>
        </p:txBody>
      </p:sp>
      <p:pic>
        <p:nvPicPr>
          <p:cNvPr id="9218" name="Picture 2" descr="The Grid Fixes Itself">
            <a:extLst>
              <a:ext uri="{FF2B5EF4-FFF2-40B4-BE49-F238E27FC236}">
                <a16:creationId xmlns:a16="http://schemas.microsoft.com/office/drawing/2014/main" id="{3BCA3E7C-26ED-434D-A8A5-0DDEE614D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88091"/>
            <a:ext cx="72961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AD3EC7-DAAD-49FF-B252-16B42D831E68}"/>
              </a:ext>
            </a:extLst>
          </p:cNvPr>
          <p:cNvSpPr/>
          <p:nvPr/>
        </p:nvSpPr>
        <p:spPr>
          <a:xfrm>
            <a:off x="457200" y="6225514"/>
            <a:ext cx="7499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http://illusionoftheyear.com/2005/08/healing-grid/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276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AB0B-C739-412E-BADB-033FB92C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Optical Illusions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2205-ABDB-4CEB-8AA4-F99DD7126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655" y="1383178"/>
            <a:ext cx="5338936" cy="53692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How many black dots can see you see?</a:t>
            </a:r>
          </a:p>
        </p:txBody>
      </p:sp>
      <p:pic>
        <p:nvPicPr>
          <p:cNvPr id="8196" name="Picture 4" descr="How Many Black Dots Can You Count?">
            <a:extLst>
              <a:ext uri="{FF2B5EF4-FFF2-40B4-BE49-F238E27FC236}">
                <a16:creationId xmlns:a16="http://schemas.microsoft.com/office/drawing/2014/main" id="{28BA6DEF-6C17-4AE8-8D20-DFA1E0EA3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1855712"/>
            <a:ext cx="5592291" cy="314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AF1B19-2124-4A45-8FBA-F52F5D3663A2}"/>
              </a:ext>
            </a:extLst>
          </p:cNvPr>
          <p:cNvSpPr txBox="1">
            <a:spLocks/>
          </p:cNvSpPr>
          <p:nvPr/>
        </p:nvSpPr>
        <p:spPr bwMode="auto">
          <a:xfrm>
            <a:off x="323528" y="5474822"/>
            <a:ext cx="8064896" cy="53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kern="0" dirty="0">
                <a:solidFill>
                  <a:srgbClr val="C00000"/>
                </a:solidFill>
              </a:rPr>
              <a:t>If your brain can be fooled, so can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52865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86CF7-63EE-4770-8D56-3E50A5086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87F58-83EA-4896-B990-FCEADC0E3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  <a:p>
            <a:pPr lvl="1"/>
            <a:r>
              <a:rPr lang="en-US" dirty="0"/>
              <a:t>Inputs to a neural network that result in an incorrect output from the network</a:t>
            </a: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2E1408F4-1BE4-4145-B1AF-A2B127207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9144000" cy="346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DCE4A6-574F-4E32-8E8F-3DA06F5EB88A}"/>
              </a:ext>
            </a:extLst>
          </p:cNvPr>
          <p:cNvSpPr/>
          <p:nvPr/>
        </p:nvSpPr>
        <p:spPr>
          <a:xfrm>
            <a:off x="323528" y="6257810"/>
            <a:ext cx="7643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Ian J. Goodfellow, Jonathon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Shlens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Christian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Szegedy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Explaining and Harnessing Adversarial Examples, arXiv:1412.6572, 2014.</a:t>
            </a:r>
          </a:p>
        </p:txBody>
      </p:sp>
    </p:spTree>
    <p:extLst>
      <p:ext uri="{BB962C8B-B14F-4D97-AF65-F5344CB8AC3E}">
        <p14:creationId xmlns:p14="http://schemas.microsoft.com/office/powerpoint/2010/main" val="1833164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/>
              <a:t>Pitfall 1: Are patterns found by AI really meaningful?</a:t>
            </a:r>
          </a:p>
          <a:p>
            <a:r>
              <a:rPr lang="en-US" dirty="0"/>
              <a:t>Pitfall 2: More Data -&gt; Better Model?</a:t>
            </a:r>
          </a:p>
          <a:p>
            <a:r>
              <a:rPr lang="en-US" dirty="0"/>
              <a:t>Pitfall 3: Are AI models Reliable?</a:t>
            </a:r>
          </a:p>
          <a:p>
            <a:r>
              <a:rPr lang="en-US" dirty="0"/>
              <a:t>Pitfall 4: Fighting Fake Contents</a:t>
            </a:r>
          </a:p>
        </p:txBody>
      </p:sp>
    </p:spTree>
    <p:extLst>
      <p:ext uri="{BB962C8B-B14F-4D97-AF65-F5344CB8AC3E}">
        <p14:creationId xmlns:p14="http://schemas.microsoft.com/office/powerpoint/2010/main" val="713188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F0CE-4D0F-47E8-AE40-AFA78A8C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Attack Posts High Security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90598-C07D-4C78-BC7B-EC9B7A3C3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Systems incorporating deep learning models have a very high-security risk</a:t>
            </a:r>
          </a:p>
          <a:p>
            <a:pPr lvl="1"/>
            <a:r>
              <a:rPr lang="en-US" dirty="0"/>
              <a:t>Unlock an iPhone X’s “Face ID”</a:t>
            </a:r>
          </a:p>
          <a:p>
            <a:pPr lvl="1"/>
            <a:r>
              <a:rPr lang="en-US" dirty="0"/>
              <a:t>Fooling surveillance cameras</a:t>
            </a:r>
          </a:p>
          <a:p>
            <a:pPr lvl="1"/>
            <a:r>
              <a:rPr lang="en-US" dirty="0"/>
              <a:t>Bypass biometric security systems</a:t>
            </a:r>
          </a:p>
          <a:p>
            <a:pPr lvl="1"/>
            <a:r>
              <a:rPr lang="en-US" dirty="0"/>
              <a:t>“Assassinate” a self-driving car by posting an adversarial stop sign at an intersection</a:t>
            </a:r>
          </a:p>
          <a:p>
            <a:pPr lvl="1"/>
            <a:r>
              <a:rPr lang="en-US" dirty="0"/>
              <a:t>Many others</a:t>
            </a:r>
          </a:p>
        </p:txBody>
      </p:sp>
    </p:spTree>
    <p:extLst>
      <p:ext uri="{BB962C8B-B14F-4D97-AF65-F5344CB8AC3E}">
        <p14:creationId xmlns:p14="http://schemas.microsoft.com/office/powerpoint/2010/main" val="1145161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2E86-D2A1-496A-A829-3B9E9DC2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Fooling a Face Recognition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68DD3-C2BF-4BF5-A53C-DA4A5C200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97153"/>
            <a:ext cx="4618856" cy="7455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Face masks, T-shirt, etc. can be used to fool a face recognition system.</a:t>
            </a:r>
          </a:p>
        </p:txBody>
      </p:sp>
      <p:pic>
        <p:nvPicPr>
          <p:cNvPr id="12290" name="Picture 2" descr="https://lh5.googleusercontent.com/lr4P4qJ4zfRLXmNb_ba1j525iwOl4_ZYzuMNoFhBWOhfBXzBr9aUh2jEHb4tjsx8hK6zbZpwWgZ_E95603mbkLYNCirzkXaCApg4t6OBuEhhmbjKwxBbmGk39WGEljXGsJdSRF2C">
            <a:extLst>
              <a:ext uri="{FF2B5EF4-FFF2-40B4-BE49-F238E27FC236}">
                <a16:creationId xmlns:a16="http://schemas.microsoft.com/office/drawing/2014/main" id="{BCAF5AF7-D1F6-4B3D-8A61-CB8F25DDD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93" y="1461174"/>
            <a:ext cx="3789754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mk0analyticsindf35n9.kinstacdn.com/wp-content/uploads/2020/05/mask-adv-attack.png">
            <a:extLst>
              <a:ext uri="{FF2B5EF4-FFF2-40B4-BE49-F238E27FC236}">
                <a16:creationId xmlns:a16="http://schemas.microsoft.com/office/drawing/2014/main" id="{F592F03C-58C4-4E4A-937C-D3F9A15C9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040" y="1315282"/>
            <a:ext cx="4240021" cy="169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Law - Amazon's Ring camera raises civil liberties concerns: U.S. ...">
            <a:extLst>
              <a:ext uri="{FF2B5EF4-FFF2-40B4-BE49-F238E27FC236}">
                <a16:creationId xmlns:a16="http://schemas.microsoft.com/office/drawing/2014/main" id="{868842EE-9CE5-4984-925A-DF899A06E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707" y="3340613"/>
            <a:ext cx="3198093" cy="326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39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08A9-677C-4C10-97BB-A10B3649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Confusing Facebook’s Auto-Tagging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31B5-EB4F-498D-9A6E-D0889B8E4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816" y="5157193"/>
            <a:ext cx="5976664" cy="4320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T-shirts are designed to confuse Facebook’s </a:t>
            </a:r>
            <a:r>
              <a:rPr lang="en-US" dirty="0">
                <a:solidFill>
                  <a:srgbClr val="00B0F0"/>
                </a:solidFill>
              </a:rPr>
              <a:t>auto-tagging</a:t>
            </a:r>
            <a:r>
              <a:rPr lang="en-US" dirty="0"/>
              <a:t> function.</a:t>
            </a:r>
          </a:p>
        </p:txBody>
      </p:sp>
      <p:pic>
        <p:nvPicPr>
          <p:cNvPr id="13314" name="Picture 2" descr="Weird T-Shirts Designed To Confuse Facebook's Auto-Tagging | Funky ...">
            <a:extLst>
              <a:ext uri="{FF2B5EF4-FFF2-40B4-BE49-F238E27FC236}">
                <a16:creationId xmlns:a16="http://schemas.microsoft.com/office/drawing/2014/main" id="{009C5CDF-4AE5-4CC3-81F2-8F4330C39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84784"/>
            <a:ext cx="2649894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A T-Shirt for Tricking Facebook's Facial Recognition | Facial ...">
            <a:extLst>
              <a:ext uri="{FF2B5EF4-FFF2-40B4-BE49-F238E27FC236}">
                <a16:creationId xmlns:a16="http://schemas.microsoft.com/office/drawing/2014/main" id="{0407AF0F-ED43-45D0-B8E6-0983DDD26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484784"/>
            <a:ext cx="3312368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Facebook Just Pushed Its Facial Recognition Into a Creepy New Future">
            <a:extLst>
              <a:ext uri="{FF2B5EF4-FFF2-40B4-BE49-F238E27FC236}">
                <a16:creationId xmlns:a16="http://schemas.microsoft.com/office/drawing/2014/main" id="{2F797DD7-947F-492B-BEB6-115B1C079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3" y="1484784"/>
            <a:ext cx="2701297" cy="443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357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8CB90-2E25-4140-A0A5-70C137F9C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Fooling a Surveillance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FAA9A-426B-4340-A757-04453F50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/>
              <a:t>Adversarial patches can attack </a:t>
            </a:r>
            <a:r>
              <a:rPr lang="en-US" b="0" dirty="0">
                <a:solidFill>
                  <a:srgbClr val="00B0F0"/>
                </a:solidFill>
              </a:rPr>
              <a:t>person detection </a:t>
            </a:r>
            <a:r>
              <a:rPr lang="en-US" b="0" dirty="0"/>
              <a:t>system.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266" name="Picture 2" descr="Fooling Automated Surveillance Cameras: Adversarial Patches to ...">
            <a:extLst>
              <a:ext uri="{FF2B5EF4-FFF2-40B4-BE49-F238E27FC236}">
                <a16:creationId xmlns:a16="http://schemas.microsoft.com/office/drawing/2014/main" id="{F1DC0F73-0093-425E-887D-73B94C40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48880"/>
            <a:ext cx="3730014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ooling automated surveillance cameras: adversarial patches to ...">
            <a:extLst>
              <a:ext uri="{FF2B5EF4-FFF2-40B4-BE49-F238E27FC236}">
                <a16:creationId xmlns:a16="http://schemas.microsoft.com/office/drawing/2014/main" id="{56FDA27D-302C-49DC-9D3A-616032DBE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91" y="2348880"/>
            <a:ext cx="373505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7250A7-56D6-4E1D-9BBD-5A178021E9DF}"/>
              </a:ext>
            </a:extLst>
          </p:cNvPr>
          <p:cNvSpPr/>
          <p:nvPr/>
        </p:nvSpPr>
        <p:spPr>
          <a:xfrm>
            <a:off x="179512" y="6126163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dirty="0">
                <a:solidFill>
                  <a:schemeClr val="bg1">
                    <a:lumMod val="75000"/>
                  </a:schemeClr>
                </a:solidFill>
                <a:latin typeface="Lucida Grande"/>
              </a:rPr>
              <a:t>Simen Thys, Wiebe Van Ranst, Toon Goedemé,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Lucida Grande"/>
              </a:rPr>
              <a:t>Fooling automated surveillance cameras: adversarial patches to attack person detection, arXiv:1904.08653, 2019. </a:t>
            </a:r>
          </a:p>
        </p:txBody>
      </p:sp>
    </p:spTree>
    <p:extLst>
      <p:ext uri="{BB962C8B-B14F-4D97-AF65-F5344CB8AC3E}">
        <p14:creationId xmlns:p14="http://schemas.microsoft.com/office/powerpoint/2010/main" val="1289009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30B12-5831-40FF-9E9A-7D89DD2D9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Simon </a:t>
            </a:r>
            <a:r>
              <a:rPr lang="en-US" dirty="0" err="1"/>
              <a:t>Weckert’s</a:t>
            </a:r>
            <a:r>
              <a:rPr lang="en-US" dirty="0"/>
              <a:t> Traffic Jam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35669-E1EB-430A-9D2F-014EA1020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77" y="1403094"/>
            <a:ext cx="8229600" cy="4525963"/>
          </a:xfrm>
        </p:spPr>
        <p:txBody>
          <a:bodyPr/>
          <a:lstStyle/>
          <a:p>
            <a:r>
              <a:rPr lang="en-US" dirty="0"/>
              <a:t>Google Map Hacks</a:t>
            </a:r>
          </a:p>
          <a:p>
            <a:pPr lvl="1"/>
            <a:r>
              <a:rPr lang="en-US" dirty="0"/>
              <a:t>A little red wagon</a:t>
            </a:r>
          </a:p>
          <a:p>
            <a:pPr lvl="2"/>
            <a:r>
              <a:rPr lang="en-US" dirty="0"/>
              <a:t>Filled with 99 secondhand cellphones</a:t>
            </a:r>
          </a:p>
          <a:p>
            <a:pPr lvl="2"/>
            <a:r>
              <a:rPr lang="en-US" dirty="0"/>
              <a:t>Each running google map navigation</a:t>
            </a:r>
          </a:p>
          <a:p>
            <a:pPr lvl="1"/>
            <a:r>
              <a:rPr lang="en-US" dirty="0"/>
              <a:t>Turning a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street into </a:t>
            </a:r>
            <a:r>
              <a:rPr lang="en-US" dirty="0">
                <a:solidFill>
                  <a:srgbClr val="FF0000"/>
                </a:solidFill>
              </a:rPr>
              <a:t>red</a:t>
            </a:r>
          </a:p>
          <a:p>
            <a:pPr lvl="1"/>
            <a:r>
              <a:rPr lang="en-US" dirty="0"/>
              <a:t>Generate a virtual traffic jam</a:t>
            </a:r>
          </a:p>
          <a:p>
            <a:pPr lvl="2"/>
            <a:endParaRPr lang="en-US" dirty="0"/>
          </a:p>
        </p:txBody>
      </p:sp>
      <p:pic>
        <p:nvPicPr>
          <p:cNvPr id="1026" name="Picture 2" descr="Man Creates 'Traffic Jams' On Google Maps By Wheeling 99 ...">
            <a:extLst>
              <a:ext uri="{FF2B5EF4-FFF2-40B4-BE49-F238E27FC236}">
                <a16:creationId xmlns:a16="http://schemas.microsoft.com/office/drawing/2014/main" id="{C2889699-DA03-4A72-A8C8-3D722030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852" y="3356992"/>
            <a:ext cx="479401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rformance art tricked Google, 99 phones could fake a &quot;traffic ...">
            <a:extLst>
              <a:ext uri="{FF2B5EF4-FFF2-40B4-BE49-F238E27FC236}">
                <a16:creationId xmlns:a16="http://schemas.microsoft.com/office/drawing/2014/main" id="{5BE1F74F-332D-4505-B64E-377E738AB0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28" y="3789040"/>
            <a:ext cx="34290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34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FADCB-529F-41B2-8FDE-6C8859EE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of 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A3529-7216-4788-AD5C-020E17408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Targeted Example</a:t>
            </a:r>
          </a:p>
          <a:p>
            <a:pPr lvl="1"/>
            <a:r>
              <a:rPr lang="en-US" dirty="0"/>
              <a:t>A small amount of carefully constructed noise added to an image</a:t>
            </a:r>
          </a:p>
          <a:p>
            <a:pPr lvl="2"/>
            <a:r>
              <a:rPr lang="en-US" dirty="0"/>
              <a:t>Looking exactly the same to a human</a:t>
            </a:r>
          </a:p>
          <a:p>
            <a:pPr lvl="2"/>
            <a:r>
              <a:rPr lang="en-US" dirty="0"/>
              <a:t>Causing a neural network to misclassify</a:t>
            </a:r>
          </a:p>
          <a:p>
            <a:r>
              <a:rPr lang="en-US" dirty="0"/>
              <a:t>Non-targeted Example</a:t>
            </a:r>
          </a:p>
          <a:p>
            <a:pPr lvl="1"/>
            <a:r>
              <a:rPr lang="en-US" dirty="0"/>
              <a:t>Try to find any input that tricks the neural network</a:t>
            </a:r>
          </a:p>
          <a:p>
            <a:pPr lvl="1"/>
            <a:r>
              <a:rPr lang="en-US" dirty="0"/>
              <a:t>May look like noise to a human</a:t>
            </a:r>
          </a:p>
        </p:txBody>
      </p:sp>
    </p:spTree>
    <p:extLst>
      <p:ext uri="{BB962C8B-B14F-4D97-AF65-F5344CB8AC3E}">
        <p14:creationId xmlns:p14="http://schemas.microsoft.com/office/powerpoint/2010/main" val="1875076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EFD63-A013-40CF-9C7D-5308D0EE6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Non-Targeted Attack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D3C5A-DDEE-4EBF-8931-3FC913A26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Find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to minimize the loss function</a:t>
                </a:r>
                <a:endParaRPr lang="en-US" b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)= 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𝒈𝒐𝒂𝒍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𝒈𝒐𝒂𝒍</m:t>
                        </m:r>
                      </m:sub>
                    </m:sSub>
                  </m:oMath>
                </a14:m>
                <a:r>
                  <a:rPr lang="en-US" dirty="0"/>
                  <a:t>: goal label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: neural network function</a:t>
                </a:r>
              </a:p>
              <a:p>
                <a:r>
                  <a:rPr lang="en-US" dirty="0"/>
                  <a:t>Optimization Algorithm</a:t>
                </a:r>
              </a:p>
              <a:p>
                <a:pPr lvl="1"/>
                <a:r>
                  <a:rPr lang="en-US" dirty="0"/>
                  <a:t>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D3C5A-DDEE-4EBF-8931-3FC913A26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70B90E87-9997-40BC-B8F6-49F9CA511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633" y="4681736"/>
            <a:ext cx="4642734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784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99AD-4B6E-4707-8E03-87DA4B52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Attack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E56ED2-7027-40BD-91AA-6FE7F2DEE8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Find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to minimize the loss function</a:t>
                </a:r>
                <a:endParaRPr lang="en-US" b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)= 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𝒈𝒐𝒂𝒍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𝒕𝒂𝒓𝒈𝒆𝒕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𝒈𝒐𝒂𝒍</m:t>
                        </m:r>
                      </m:sub>
                    </m:sSub>
                  </m:oMath>
                </a14:m>
                <a:r>
                  <a:rPr lang="en-US" dirty="0"/>
                  <a:t>: goal label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: neural network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𝒕𝒂𝒓𝒈𝒆𝒕</m:t>
                        </m:r>
                      </m:sub>
                    </m:sSub>
                  </m:oMath>
                </a14:m>
                <a:r>
                  <a:rPr lang="en-US" dirty="0"/>
                  <a:t>: what we want the adversarial example to look like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dirty="0"/>
                  <a:t>: harmonic parameter</a:t>
                </a:r>
              </a:p>
              <a:p>
                <a:r>
                  <a:rPr lang="en-US" dirty="0"/>
                  <a:t>Optimization Algorithm</a:t>
                </a:r>
              </a:p>
              <a:p>
                <a:pPr lvl="1"/>
                <a:r>
                  <a:rPr lang="en-US" dirty="0"/>
                  <a:t>Gradient Descent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E56ED2-7027-40BD-91AA-6FE7F2DEE8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2"/>
                <a:stretch>
                  <a:fillRect l="-6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F5AFFAED-723B-464E-8B63-A70EA3D06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013176"/>
            <a:ext cx="3876675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994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9B049-CC3D-4BA3-B7A3-D55A5F8D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Adversarial Attacks on MNIST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B24C9-EBA4-49FF-83B9-B75BE9700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err="1"/>
              <a:t>adversarial_attack.ipynb</a:t>
            </a:r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7E59EB1-289D-43C2-B609-E128D9063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68" y="3657600"/>
            <a:ext cx="3876675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C1AA5474-C02C-4055-AF31-10A308B2F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56" y="2466975"/>
            <a:ext cx="38766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950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EA3B-03EE-4FF8-A6DB-69E190B0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1: Are patterns found by AI really meaningful?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CDFD2-1FFF-4D91-B2AC-19A93A7FF5E5}"/>
              </a:ext>
            </a:extLst>
          </p:cNvPr>
          <p:cNvSpPr txBox="1"/>
          <p:nvPr/>
        </p:nvSpPr>
        <p:spPr>
          <a:xfrm>
            <a:off x="456733" y="292116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Big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ECCB8-E941-4A0B-AAF5-DE8B1CEE54CC}"/>
              </a:ext>
            </a:extLst>
          </p:cNvPr>
          <p:cNvSpPr txBox="1"/>
          <p:nvPr/>
        </p:nvSpPr>
        <p:spPr>
          <a:xfrm>
            <a:off x="2040909" y="2782669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Computational 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D77EB-765E-468D-B9A7-DE48E0ADDD48}"/>
              </a:ext>
            </a:extLst>
          </p:cNvPr>
          <p:cNvSpPr txBox="1"/>
          <p:nvPr/>
        </p:nvSpPr>
        <p:spPr>
          <a:xfrm>
            <a:off x="4393216" y="276578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AI </a:t>
            </a:r>
          </a:p>
          <a:p>
            <a:pPr algn="ctr"/>
            <a:r>
              <a:rPr lang="en-US" dirty="0">
                <a:solidFill>
                  <a:srgbClr val="00B0F0"/>
                </a:solidFill>
              </a:rPr>
              <a:t>Algorithms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DB67B-70E7-4D7F-BC91-A7EBF0940395}"/>
              </a:ext>
            </a:extLst>
          </p:cNvPr>
          <p:cNvSpPr txBox="1"/>
          <p:nvPr/>
        </p:nvSpPr>
        <p:spPr>
          <a:xfrm>
            <a:off x="1727875" y="2927577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E45AF-7362-453F-997A-6DCCCFCFC482}"/>
              </a:ext>
            </a:extLst>
          </p:cNvPr>
          <p:cNvSpPr txBox="1"/>
          <p:nvPr/>
        </p:nvSpPr>
        <p:spPr>
          <a:xfrm>
            <a:off x="4104139" y="293010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3709A5-CF83-49A9-890E-E2429316F280}"/>
              </a:ext>
            </a:extLst>
          </p:cNvPr>
          <p:cNvCxnSpPr>
            <a:cxnSpLocks/>
          </p:cNvCxnSpPr>
          <p:nvPr/>
        </p:nvCxnSpPr>
        <p:spPr bwMode="auto">
          <a:xfrm>
            <a:off x="6006471" y="3112243"/>
            <a:ext cx="509498" cy="393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BEEE27-432D-4F51-B4A7-4D4C7F521CA9}"/>
              </a:ext>
            </a:extLst>
          </p:cNvPr>
          <p:cNvSpPr txBox="1"/>
          <p:nvPr/>
        </p:nvSpPr>
        <p:spPr>
          <a:xfrm>
            <a:off x="6955788" y="1802282"/>
            <a:ext cx="1290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Patterns</a:t>
            </a:r>
          </a:p>
        </p:txBody>
      </p:sp>
      <p:pic>
        <p:nvPicPr>
          <p:cNvPr id="3076" name="Picture 4" descr="Depth and Complexity and Content Imperatives - Envision Gifted">
            <a:extLst>
              <a:ext uri="{FF2B5EF4-FFF2-40B4-BE49-F238E27FC236}">
                <a16:creationId xmlns:a16="http://schemas.microsoft.com/office/drawing/2014/main" id="{E42735E8-3C88-465B-9845-F84A08D1E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654" y="2171614"/>
            <a:ext cx="1669009" cy="164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Big Question Parents of Teens are Asking | Psychology Today">
            <a:extLst>
              <a:ext uri="{FF2B5EF4-FFF2-40B4-BE49-F238E27FC236}">
                <a16:creationId xmlns:a16="http://schemas.microsoft.com/office/drawing/2014/main" id="{946D9325-A84C-45AE-BC72-1558C10C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82" y="4390881"/>
            <a:ext cx="1326261" cy="13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FFADC7-E545-4538-B64E-8CCEB43FD254}"/>
              </a:ext>
            </a:extLst>
          </p:cNvPr>
          <p:cNvSpPr txBox="1"/>
          <p:nvPr/>
        </p:nvSpPr>
        <p:spPr>
          <a:xfrm>
            <a:off x="2267744" y="4710915"/>
            <a:ext cx="6729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Are these patterns really </a:t>
            </a:r>
            <a:r>
              <a:rPr lang="en-US" sz="2400" dirty="0">
                <a:solidFill>
                  <a:srgbClr val="FF0000"/>
                </a:solidFill>
              </a:rPr>
              <a:t>meaningful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844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4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11D0E-D332-4A0A-A1D9-70554D78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vs. Causation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017D2-760D-4F76-BB79-4641ABAF5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824" y="1371600"/>
            <a:ext cx="4656275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Correlation does NOT imply causation</a:t>
            </a:r>
          </a:p>
          <a:p>
            <a:pPr lvl="1"/>
            <a:r>
              <a:rPr lang="en-US" dirty="0"/>
              <a:t>Even if two variables behave in the same way, we should not conclude that the behavior of one is the cause to the other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7AB5B768-04BD-4919-8C83-49BA5FFD4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6" y="3234198"/>
            <a:ext cx="4002531" cy="221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226803-DE18-4980-9A8F-001F1F87A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651" y="1415537"/>
            <a:ext cx="4173621" cy="2085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FE5EB-4C50-48EB-ADCC-5D0F8149C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651" y="3615728"/>
            <a:ext cx="3984062" cy="228183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4963D9-269F-4398-A827-11D37786DC62}"/>
              </a:ext>
            </a:extLst>
          </p:cNvPr>
          <p:cNvSpPr txBox="1">
            <a:spLocks/>
          </p:cNvSpPr>
          <p:nvPr/>
        </p:nvSpPr>
        <p:spPr bwMode="auto">
          <a:xfrm>
            <a:off x="798942" y="5533332"/>
            <a:ext cx="3947162" cy="4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pPr marL="0" indent="0">
              <a:buNone/>
            </a:pPr>
            <a:r>
              <a:rPr lang="en-US" kern="0" dirty="0"/>
              <a:t>Ice Cream Should be </a:t>
            </a:r>
            <a:r>
              <a:rPr lang="en-US" kern="0" dirty="0">
                <a:solidFill>
                  <a:srgbClr val="FF0000"/>
                </a:solidFill>
              </a:rPr>
              <a:t>Banned</a:t>
            </a:r>
            <a:r>
              <a:rPr lang="en-US" kern="0" dirty="0"/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6F2241-800A-4C82-A841-4E191E7CAFD1}"/>
              </a:ext>
            </a:extLst>
          </p:cNvPr>
          <p:cNvSpPr/>
          <p:nvPr/>
        </p:nvSpPr>
        <p:spPr>
          <a:xfrm>
            <a:off x="611560" y="6261429"/>
            <a:ext cx="5085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medium-content-title-font"/>
              </a:rPr>
              <a:t>The hidden risk of AI and Big Data, by Vegard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medium-content-title-font"/>
              </a:rPr>
              <a:t>Flovik</a:t>
            </a:r>
            <a:endParaRPr lang="en-US" i="0" dirty="0">
              <a:solidFill>
                <a:schemeClr val="bg1">
                  <a:lumMod val="75000"/>
                </a:schemeClr>
              </a:solidFill>
              <a:effectLst/>
              <a:latin typeface="medium-content-title-font"/>
            </a:endParaRPr>
          </a:p>
        </p:txBody>
      </p:sp>
    </p:spTree>
    <p:extLst>
      <p:ext uri="{BB962C8B-B14F-4D97-AF65-F5344CB8AC3E}">
        <p14:creationId xmlns:p14="http://schemas.microsoft.com/office/powerpoint/2010/main" val="222208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50F0A-6B25-48BB-B998-8E6DE007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Spurious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EB107-DC47-4FDF-9C9B-4F65231A1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0124"/>
            <a:ext cx="8229600" cy="4641164"/>
          </a:xfrm>
        </p:spPr>
        <p:txBody>
          <a:bodyPr/>
          <a:lstStyle/>
          <a:p>
            <a:r>
              <a:rPr lang="en-US" dirty="0"/>
              <a:t>Spurious Correlation</a:t>
            </a:r>
          </a:p>
          <a:p>
            <a:pPr lvl="1"/>
            <a:r>
              <a:rPr lang="en-US" dirty="0"/>
              <a:t>Two or more events or variables</a:t>
            </a:r>
          </a:p>
          <a:p>
            <a:pPr lvl="2"/>
            <a:r>
              <a:rPr lang="en-US" dirty="0"/>
              <a:t>Associated</a:t>
            </a:r>
          </a:p>
          <a:p>
            <a:pPr lvl="2"/>
            <a:r>
              <a:rPr lang="en-US" dirty="0"/>
              <a:t>But not causally related</a:t>
            </a:r>
          </a:p>
          <a:p>
            <a:pPr lvl="1"/>
            <a:r>
              <a:rPr lang="en-US" dirty="0"/>
              <a:t>Due to</a:t>
            </a:r>
          </a:p>
          <a:p>
            <a:pPr lvl="2"/>
            <a:r>
              <a:rPr lang="en-US" dirty="0"/>
              <a:t>Coincidence</a:t>
            </a:r>
          </a:p>
          <a:p>
            <a:pPr lvl="2"/>
            <a:r>
              <a:rPr lang="en-US" dirty="0"/>
              <a:t>Existence of a third, unseen factor</a:t>
            </a:r>
          </a:p>
          <a:p>
            <a:pPr lvl="3"/>
            <a:r>
              <a:rPr lang="en-US" dirty="0"/>
              <a:t>Lurking variable (common response variable)</a:t>
            </a:r>
          </a:p>
          <a:p>
            <a:r>
              <a:rPr lang="en-US" dirty="0"/>
              <a:t>Lurking variable behind the Ice Cream example</a:t>
            </a:r>
          </a:p>
          <a:p>
            <a:pPr lvl="1"/>
            <a:r>
              <a:rPr lang="en-US" dirty="0"/>
              <a:t>Weather</a:t>
            </a:r>
          </a:p>
          <a:p>
            <a:pPr lvl="2"/>
            <a:r>
              <a:rPr lang="en-US" dirty="0"/>
              <a:t>Buy ice cream</a:t>
            </a:r>
          </a:p>
          <a:p>
            <a:pPr lvl="2"/>
            <a:r>
              <a:rPr lang="en-US" dirty="0"/>
              <a:t>Swim</a:t>
            </a:r>
          </a:p>
          <a:p>
            <a:pPr lvl="2"/>
            <a:r>
              <a:rPr lang="en-US" dirty="0"/>
              <a:t>Forest fire</a:t>
            </a:r>
          </a:p>
          <a:p>
            <a:pPr lvl="2"/>
            <a:r>
              <a:rPr lang="en-US" dirty="0"/>
              <a:t>Outbreak of Polio</a:t>
            </a:r>
          </a:p>
        </p:txBody>
      </p:sp>
    </p:spTree>
    <p:extLst>
      <p:ext uri="{BB962C8B-B14F-4D97-AF65-F5344CB8AC3E}">
        <p14:creationId xmlns:p14="http://schemas.microsoft.com/office/powerpoint/2010/main" val="2344663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2346-2722-442F-896A-27679B9B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 of Spurious Correlations</a:t>
            </a:r>
          </a:p>
        </p:txBody>
      </p:sp>
      <p:pic>
        <p:nvPicPr>
          <p:cNvPr id="2050" name="Picture 2" descr="https://storage.ning.com/topology/rest/1.0/file/get/2808309778?profile=original">
            <a:extLst>
              <a:ext uri="{FF2B5EF4-FFF2-40B4-BE49-F238E27FC236}">
                <a16:creationId xmlns:a16="http://schemas.microsoft.com/office/drawing/2014/main" id="{0C74180C-D433-4582-95F9-749978FE0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4320480" cy="197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torage.ning.com/topology/rest/1.0/file/get/2808309983?profile=original">
            <a:extLst>
              <a:ext uri="{FF2B5EF4-FFF2-40B4-BE49-F238E27FC236}">
                <a16:creationId xmlns:a16="http://schemas.microsoft.com/office/drawing/2014/main" id="{175FEF89-2729-4FFC-BBF1-ADACFFD39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877121"/>
            <a:ext cx="4304044" cy="197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7BFE59-8C07-4C12-8679-1FCBAF8CA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325" y="3877121"/>
            <a:ext cx="4482406" cy="2004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D87572-4E28-41D5-948E-E5002D4FE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556" y="1394205"/>
            <a:ext cx="4569754" cy="2028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1D362C-F817-4B38-BA96-3C0098BDDD15}"/>
              </a:ext>
            </a:extLst>
          </p:cNvPr>
          <p:cNvSpPr/>
          <p:nvPr/>
        </p:nvSpPr>
        <p:spPr>
          <a:xfrm>
            <a:off x="179512" y="6211669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http://tylervigen.com/spurious-correlations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47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1AFE-F04F-4E62-9F19-03E4A3F64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Meaningfulness of 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6D83D-03BC-4B13-A5B6-C6CED8F20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  <a:p>
            <a:pPr lvl="1"/>
            <a:r>
              <a:rPr lang="en-US" dirty="0"/>
              <a:t>Meaningful correlations</a:t>
            </a:r>
          </a:p>
          <a:p>
            <a:pPr lvl="2"/>
            <a:r>
              <a:rPr lang="en-US" dirty="0"/>
              <a:t>Indicating causations</a:t>
            </a:r>
          </a:p>
          <a:p>
            <a:pPr lvl="1"/>
            <a:r>
              <a:rPr lang="en-US" dirty="0"/>
              <a:t>Spurious correlations</a:t>
            </a:r>
          </a:p>
          <a:p>
            <a:pPr lvl="2"/>
            <a:r>
              <a:rPr lang="en-US" dirty="0"/>
              <a:t>More data, more likely to find spurious correlations</a:t>
            </a:r>
          </a:p>
          <a:p>
            <a:pPr lvl="1"/>
            <a:r>
              <a:rPr lang="en-US" dirty="0"/>
              <a:t>Spurious correlations can outnumber meaningful correlations</a:t>
            </a:r>
          </a:p>
          <a:p>
            <a:r>
              <a:rPr lang="en-US" dirty="0"/>
              <a:t>Challenge</a:t>
            </a:r>
          </a:p>
          <a:p>
            <a:pPr lvl="1"/>
            <a:r>
              <a:rPr lang="en-US" dirty="0"/>
              <a:t>Can AI spot when correlation DOES mean causation?</a:t>
            </a:r>
          </a:p>
          <a:p>
            <a:r>
              <a:rPr lang="en-US" dirty="0"/>
              <a:t>Scientific Methods</a:t>
            </a:r>
          </a:p>
          <a:p>
            <a:pPr lvl="1"/>
            <a:r>
              <a:rPr lang="en-US" dirty="0"/>
              <a:t>Can be enriched by big data</a:t>
            </a:r>
          </a:p>
          <a:p>
            <a:pPr lvl="1"/>
            <a:r>
              <a:rPr lang="en-US" dirty="0"/>
              <a:t>Cannot be replaced by big data analysis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1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AA3EB-7607-4AA5-AFDA-348DA0006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Spurious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AD479-45FA-4408-9DB3-94CCB4E26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err="1"/>
              <a:t>notbook</a:t>
            </a:r>
            <a:r>
              <a:rPr lang="en-US" dirty="0"/>
              <a:t> </a:t>
            </a:r>
            <a:r>
              <a:rPr lang="en-US" dirty="0" err="1"/>
              <a:t>spurious_correlation.ipynb</a:t>
            </a:r>
            <a:endParaRPr lang="en-US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636E8FE3-7FF8-4D60-88B9-3188E6C5B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007" y="2348880"/>
            <a:ext cx="4795986" cy="319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4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53C1-F0A3-4FE9-991D-588D9C3C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2: More Data -&gt; Better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C8F3F-5A40-4098-A68C-CF2DC7430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more data gives better results?</a:t>
            </a:r>
          </a:p>
          <a:p>
            <a:endParaRPr lang="en-US" dirty="0"/>
          </a:p>
          <a:p>
            <a:pPr lvl="1"/>
            <a:r>
              <a:rPr lang="en-US" dirty="0"/>
              <a:t>Many cases: Yes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cases: No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68109D-6361-443E-A58F-8A981A96000A}"/>
              </a:ext>
            </a:extLst>
          </p:cNvPr>
          <p:cNvSpPr/>
          <p:nvPr/>
        </p:nvSpPr>
        <p:spPr>
          <a:xfrm>
            <a:off x="457200" y="6126163"/>
            <a:ext cx="8075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1">
                    <a:lumMod val="75000"/>
                  </a:schemeClr>
                </a:solidFill>
                <a:latin typeface="-apple-system"/>
              </a:rPr>
              <a:t>Calude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  <a:latin typeface="-apple-system"/>
              </a:rPr>
              <a:t>, C.S., Longo, G. The Deluge of Spurious Correlations in Big Data. </a:t>
            </a:r>
            <a:r>
              <a:rPr lang="en-US" b="0" i="1" dirty="0">
                <a:solidFill>
                  <a:schemeClr val="bg1">
                    <a:lumMod val="75000"/>
                  </a:schemeClr>
                </a:solidFill>
                <a:latin typeface="-apple-system"/>
              </a:rPr>
              <a:t>Found Sci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  <a:latin typeface="-apple-system"/>
              </a:rPr>
              <a:t>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-apple-system"/>
              </a:rPr>
              <a:t>22, 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  <a:latin typeface="-apple-system"/>
              </a:rPr>
              <a:t>595–612 (2017).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277763"/>
      </p:ext>
    </p:extLst>
  </p:cSld>
  <p:clrMapOvr>
    <a:masterClrMapping/>
  </p:clrMapOvr>
</p:sld>
</file>

<file path=ppt/theme/theme1.xml><?xml version="1.0" encoding="utf-8"?>
<a:theme xmlns:a="http://schemas.openxmlformats.org/drawingml/2006/main" name="17_habv">
  <a:themeElements>
    <a:clrScheme name="17_hab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hab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7_hab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17_habv</Template>
  <TotalTime>53966</TotalTime>
  <Words>990</Words>
  <Application>Microsoft Office PowerPoint</Application>
  <PresentationFormat>On-screen Show (4:3)</PresentationFormat>
  <Paragraphs>172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-apple-system</vt:lpstr>
      <vt:lpstr>Lucida Grande</vt:lpstr>
      <vt:lpstr>medium-content-title-font</vt:lpstr>
      <vt:lpstr>SimSun</vt:lpstr>
      <vt:lpstr>Arial</vt:lpstr>
      <vt:lpstr>Calibri</vt:lpstr>
      <vt:lpstr>Cambria Math</vt:lpstr>
      <vt:lpstr>Helvetica</vt:lpstr>
      <vt:lpstr>Times New Roman</vt:lpstr>
      <vt:lpstr>Verdana</vt:lpstr>
      <vt:lpstr>Wingdings</vt:lpstr>
      <vt:lpstr>17_habv</vt:lpstr>
      <vt:lpstr>Benutzerdefiniertes Design</vt:lpstr>
      <vt:lpstr>PowerPoint Presentation</vt:lpstr>
      <vt:lpstr>Agenda</vt:lpstr>
      <vt:lpstr>Pitfall 1: Are patterns found by AI really meaningful?</vt:lpstr>
      <vt:lpstr>Correlation vs. Causation</vt:lpstr>
      <vt:lpstr>Spurious Correlation</vt:lpstr>
      <vt:lpstr>Other Examples of Spurious Correlations</vt:lpstr>
      <vt:lpstr>Meaningfulness of Correlations</vt:lpstr>
      <vt:lpstr>Demo: Spurious Correlation</vt:lpstr>
      <vt:lpstr>Pitfall 2: More Data -&gt; Better Model?</vt:lpstr>
      <vt:lpstr>More Data has Two Meanings</vt:lpstr>
      <vt:lpstr>A Car Dealership Example</vt:lpstr>
      <vt:lpstr>A Car Dealership Example (cont.)</vt:lpstr>
      <vt:lpstr>More Data Samples</vt:lpstr>
      <vt:lpstr>Disadvantages of More Data</vt:lpstr>
      <vt:lpstr>Better Data Instead</vt:lpstr>
      <vt:lpstr>Pitfall 3: Are AI models Reliable?</vt:lpstr>
      <vt:lpstr>Optical Illusions: An Example</vt:lpstr>
      <vt:lpstr>Optical Illusions</vt:lpstr>
      <vt:lpstr>Adversarial Attacks</vt:lpstr>
      <vt:lpstr>Adversarial Attack Posts High Security Risks</vt:lpstr>
      <vt:lpstr>Fooling a Face Recognition System</vt:lpstr>
      <vt:lpstr>Confusing Facebook’s Auto-Tagging</vt:lpstr>
      <vt:lpstr>Fooling a Surveillance Camera</vt:lpstr>
      <vt:lpstr>Simon Weckert’s Traffic Jam</vt:lpstr>
      <vt:lpstr>Classes of Adversarial Attacks</vt:lpstr>
      <vt:lpstr>Non-Targeted Attack</vt:lpstr>
      <vt:lpstr>Targeted Attack</vt:lpstr>
      <vt:lpstr>Demo: Adversarial Attacks on MNIST Recognition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</dc:title>
  <dc:creator>yaohang@cs.odu.edu</dc:creator>
  <cp:lastModifiedBy>Yaohang Li</cp:lastModifiedBy>
  <cp:revision>1743</cp:revision>
  <cp:lastPrinted>2012-01-06T11:37:45Z</cp:lastPrinted>
  <dcterms:created xsi:type="dcterms:W3CDTF">2006-04-22T09:23:14Z</dcterms:created>
  <dcterms:modified xsi:type="dcterms:W3CDTF">2020-08-05T17:08:09Z</dcterms:modified>
</cp:coreProperties>
</file>